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3" r:id="rId1"/>
  </p:sldMasterIdLst>
  <p:notesMasterIdLst>
    <p:notesMasterId r:id="rId14"/>
  </p:notesMasterIdLst>
  <p:sldIdLst>
    <p:sldId id="256" r:id="rId2"/>
    <p:sldId id="269" r:id="rId3"/>
    <p:sldId id="258" r:id="rId4"/>
    <p:sldId id="260" r:id="rId5"/>
    <p:sldId id="261" r:id="rId6"/>
    <p:sldId id="262" r:id="rId7"/>
    <p:sldId id="263" r:id="rId8"/>
    <p:sldId id="264" r:id="rId9"/>
    <p:sldId id="265" r:id="rId10"/>
    <p:sldId id="266" r:id="rId11"/>
    <p:sldId id="267" r:id="rId12"/>
    <p:sldId id="268" r:id="rId13"/>
  </p:sldIdLst>
  <p:sldSz cx="14630400" cy="8229600"/>
  <p:notesSz cx="8229600" cy="14630400"/>
  <p:embeddedFontLst>
    <p:embeddedFont>
      <p:font typeface="Syne" panose="020B0604020202020204" charset="0"/>
      <p:regular r:id="rId15"/>
    </p:embeddedFont>
    <p:embeddedFont>
      <p:font typeface="Syne Extra Bold" panose="020B0604020202020204"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20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D814-4C7E-2FF1-0081-75D5F863A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4C027-7C4D-7373-5CC9-D08CC98AD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FBE53-A1E9-A5A3-B40F-44E0293042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8D436C-E5D0-6588-E23A-9DCC2DF5D56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7264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7496356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115075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297264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107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542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163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014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14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268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144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65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64561101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487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17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07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4751512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65881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1007746" y="3006090"/>
            <a:ext cx="6189344" cy="44215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7406640" y="3006090"/>
            <a:ext cx="6219826" cy="44215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8151536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339171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48895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7911126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2819296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11/24/2024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‹Nº›</a:t>
            </a:fld>
            <a:endParaRPr lang="en-US" dirty="0"/>
          </a:p>
        </p:txBody>
      </p:sp>
    </p:spTree>
    <p:extLst>
      <p:ext uri="{BB962C8B-B14F-4D97-AF65-F5344CB8AC3E}">
        <p14:creationId xmlns:p14="http://schemas.microsoft.com/office/powerpoint/2010/main" val="1724066733"/>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80" r:id="rId16"/>
    <p:sldLayoutId id="2147483681" r:id="rId17"/>
    <p:sldLayoutId id="2147483682" r:id="rId18"/>
    <p:sldLayoutId id="2147483683" r:id="rId19"/>
    <p:sldLayoutId id="2147483684" r:id="rId20"/>
    <p:sldLayoutId id="2147483685" r:id="rId21"/>
    <p:sldLayoutId id="2147483686" r:id="rId2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849" y="902494"/>
            <a:ext cx="7673102" cy="3283148"/>
          </a:xfrm>
          <a:prstGeom prst="rect">
            <a:avLst/>
          </a:prstGeom>
          <a:noFill/>
          <a:ln/>
        </p:spPr>
        <p:txBody>
          <a:bodyPr wrap="square" lIns="0" tIns="0" rIns="0" bIns="0" rtlCol="0" anchor="t"/>
          <a:lstStyle/>
          <a:p>
            <a:pPr marL="0" indent="0">
              <a:lnSpc>
                <a:spcPts val="5150"/>
              </a:lnSpc>
              <a:buNone/>
            </a:pPr>
            <a:r>
              <a:rPr lang="en-US" sz="4100" b="1" dirty="0">
                <a:solidFill>
                  <a:srgbClr val="F0F4F1"/>
                </a:solidFill>
                <a:latin typeface="Syne Extra Bold" pitchFamily="34" charset="0"/>
                <a:ea typeface="Syne Extra Bold" pitchFamily="34" charset="-122"/>
                <a:cs typeface="Syne Extra Bold" pitchFamily="34" charset="-120"/>
              </a:rPr>
              <a:t>Predicción de Precios Estacionales para Productos de Consumo Masivo</a:t>
            </a:r>
            <a:endParaRPr lang="en-US" sz="4100" dirty="0"/>
          </a:p>
        </p:txBody>
      </p:sp>
      <p:sp>
        <p:nvSpPr>
          <p:cNvPr id="4" name="Text 1"/>
          <p:cNvSpPr/>
          <p:nvPr/>
        </p:nvSpPr>
        <p:spPr>
          <a:xfrm>
            <a:off x="6221849" y="4500801"/>
            <a:ext cx="7673102" cy="1344930"/>
          </a:xfrm>
          <a:prstGeom prst="rect">
            <a:avLst/>
          </a:prstGeom>
          <a:noFill/>
          <a:ln/>
        </p:spPr>
        <p:txBody>
          <a:bodyPr wrap="square" lIns="0" tIns="0" rIns="0" bIns="0" rtlCol="0" anchor="t"/>
          <a:lstStyle/>
          <a:p>
            <a:pPr marL="0" indent="0" algn="just">
              <a:lnSpc>
                <a:spcPts val="2600"/>
              </a:lnSpc>
              <a:buNone/>
            </a:pPr>
            <a:r>
              <a:rPr lang="en-US" sz="2000" dirty="0">
                <a:solidFill>
                  <a:srgbClr val="D7E5D8"/>
                </a:solidFill>
                <a:latin typeface="Syne" pitchFamily="34" charset="0"/>
                <a:ea typeface="Syne" pitchFamily="34" charset="-122"/>
                <a:cs typeface="Syne" pitchFamily="34" charset="-120"/>
              </a:rPr>
              <a:t>Este proyecto aborda la necesidad de anticipar los precios de venta de productos de consumo masivo durante las distintas temporadas del año. Si no se prevén adecuadamente, estos cambios pueden provocar problemas de inventario, como exceso o falta de productos, pérdidas de ventas y costos adicionales.</a:t>
            </a:r>
            <a:endParaRPr lang="en-US" sz="2000" dirty="0"/>
          </a:p>
        </p:txBody>
      </p:sp>
      <p:sp>
        <p:nvSpPr>
          <p:cNvPr id="5" name="Text 2"/>
          <p:cNvSpPr/>
          <p:nvPr/>
        </p:nvSpPr>
        <p:spPr>
          <a:xfrm>
            <a:off x="6221849" y="6418302"/>
            <a:ext cx="7673102" cy="672465"/>
          </a:xfrm>
          <a:prstGeom prst="rect">
            <a:avLst/>
          </a:prstGeom>
          <a:noFill/>
          <a:ln/>
        </p:spPr>
        <p:txBody>
          <a:bodyPr wrap="square" lIns="0" tIns="0" rIns="0" bIns="0" rtlCol="0" anchor="t"/>
          <a:lstStyle/>
          <a:p>
            <a:pPr marL="0" indent="0">
              <a:lnSpc>
                <a:spcPts val="2600"/>
              </a:lnSpc>
              <a:buNone/>
            </a:pPr>
            <a:r>
              <a:rPr lang="en-US" sz="1650" dirty="0">
                <a:solidFill>
                  <a:srgbClr val="D7E5D8"/>
                </a:solidFill>
                <a:latin typeface="Syne" pitchFamily="34" charset="0"/>
                <a:ea typeface="Syne" pitchFamily="34" charset="-122"/>
                <a:cs typeface="Syne" pitchFamily="34" charset="-120"/>
              </a:rPr>
              <a:t>Por: </a:t>
            </a:r>
          </a:p>
          <a:p>
            <a:pPr marL="0" indent="0">
              <a:lnSpc>
                <a:spcPts val="2600"/>
              </a:lnSpc>
              <a:buNone/>
            </a:pPr>
            <a:r>
              <a:rPr lang="en-US" sz="1650" dirty="0">
                <a:solidFill>
                  <a:srgbClr val="D7E5D8"/>
                </a:solidFill>
                <a:latin typeface="Syne" pitchFamily="34" charset="0"/>
                <a:ea typeface="Syne" pitchFamily="34" charset="-122"/>
                <a:cs typeface="Syne" pitchFamily="34" charset="-120"/>
              </a:rPr>
              <a:t>Ana María Soto Orozco,Felipe Diego Lobato DaSilva,Nicolás Yepes Joven,Yoselin Nieto Gil</a:t>
            </a:r>
            <a:endParaRPr lang="en-US" sz="1650" dirty="0"/>
          </a:p>
        </p:txBody>
      </p:sp>
      <p:sp>
        <p:nvSpPr>
          <p:cNvPr id="6" name="Text 3"/>
          <p:cNvSpPr/>
          <p:nvPr/>
        </p:nvSpPr>
        <p:spPr>
          <a:xfrm>
            <a:off x="6244779" y="7495221"/>
            <a:ext cx="7673102" cy="336233"/>
          </a:xfrm>
          <a:prstGeom prst="rect">
            <a:avLst/>
          </a:prstGeom>
          <a:noFill/>
          <a:ln/>
        </p:spPr>
        <p:txBody>
          <a:bodyPr wrap="none" lIns="0" tIns="0" rIns="0" bIns="0" rtlCol="0" anchor="t"/>
          <a:lstStyle/>
          <a:p>
            <a:pPr marL="0" indent="0">
              <a:lnSpc>
                <a:spcPts val="2600"/>
              </a:lnSpc>
              <a:buNone/>
            </a:pP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4424" y="1292401"/>
            <a:ext cx="10808402" cy="5349901"/>
          </a:xfrm>
          <a:prstGeom prst="rect">
            <a:avLst/>
          </a:prstGeom>
        </p:spPr>
      </p:pic>
      <p:sp>
        <p:nvSpPr>
          <p:cNvPr id="3" name="Text 0"/>
          <p:cNvSpPr/>
          <p:nvPr/>
        </p:nvSpPr>
        <p:spPr>
          <a:xfrm>
            <a:off x="793790" y="563189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1125612" y="733957"/>
            <a:ext cx="6244709" cy="362903"/>
          </a:xfrm>
          <a:prstGeom prst="rect">
            <a:avLst/>
          </a:prstGeom>
          <a:noFill/>
          <a:ln/>
        </p:spPr>
        <p:txBody>
          <a:bodyPr wrap="none" lIns="0" tIns="0" rIns="0" bIns="0" rtlCol="0" anchor="t"/>
          <a:lstStyle/>
          <a:p>
            <a:pPr marL="0" indent="0">
              <a:lnSpc>
                <a:spcPts val="2850"/>
              </a:lnSpc>
              <a:buNone/>
            </a:pPr>
            <a:r>
              <a:rPr lang="en-US" sz="2400" dirty="0">
                <a:solidFill>
                  <a:srgbClr val="D7E5D8"/>
                </a:solidFill>
                <a:latin typeface="Syne" pitchFamily="34" charset="0"/>
                <a:ea typeface="Syne" pitchFamily="34" charset="-122"/>
                <a:cs typeface="Syne" pitchFamily="34" charset="-120"/>
              </a:rPr>
              <a:t>parte B de la página 1</a:t>
            </a:r>
            <a:endParaRPr lang="en-US" sz="2400" dirty="0"/>
          </a:p>
        </p:txBody>
      </p:sp>
      <p:sp>
        <p:nvSpPr>
          <p:cNvPr id="5" name="Text 2"/>
          <p:cNvSpPr/>
          <p:nvPr/>
        </p:nvSpPr>
        <p:spPr>
          <a:xfrm>
            <a:off x="1210597" y="6837843"/>
            <a:ext cx="10367845" cy="725805"/>
          </a:xfrm>
          <a:prstGeom prst="rect">
            <a:avLst/>
          </a:prstGeom>
          <a:noFill/>
          <a:ln/>
        </p:spPr>
        <p:txBody>
          <a:bodyPr wrap="square" lIns="0" tIns="0" rIns="0" bIns="0" rtlCol="0" anchor="t"/>
          <a:lstStyle/>
          <a:p>
            <a:pPr marL="0" indent="0">
              <a:lnSpc>
                <a:spcPts val="2850"/>
              </a:lnSpc>
              <a:buNone/>
            </a:pPr>
            <a:r>
              <a:rPr lang="en-US" sz="2400" dirty="0">
                <a:solidFill>
                  <a:srgbClr val="D7E5D8"/>
                </a:solidFill>
                <a:latin typeface="Syne" pitchFamily="34" charset="0"/>
                <a:ea typeface="Syne" pitchFamily="34" charset="-122"/>
                <a:cs typeface="Syne" pitchFamily="34" charset="-120"/>
              </a:rPr>
              <a:t>mapa de ubicación de los clientes a la derecha y a la izquierda el rango de precios histórico de la categoría seleccionada.</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Text 0"/>
          <p:cNvSpPr/>
          <p:nvPr/>
        </p:nvSpPr>
        <p:spPr>
          <a:xfrm>
            <a:off x="793790" y="562939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793790" y="521409"/>
            <a:ext cx="4536519" cy="566976"/>
          </a:xfrm>
          <a:prstGeom prst="rect">
            <a:avLst/>
          </a:prstGeom>
          <a:noFill/>
          <a:ln/>
        </p:spPr>
        <p:txBody>
          <a:bodyPr wrap="none" lIns="0" tIns="0" rIns="0" bIns="0" rtlCol="0" anchor="t"/>
          <a:lstStyle/>
          <a:p>
            <a:pPr marL="0" indent="0">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Página 2</a:t>
            </a:r>
            <a:endParaRPr lang="en-US" sz="3550" dirty="0"/>
          </a:p>
        </p:txBody>
      </p:sp>
      <p:sp>
        <p:nvSpPr>
          <p:cNvPr id="5" name="Text 2"/>
          <p:cNvSpPr/>
          <p:nvPr/>
        </p:nvSpPr>
        <p:spPr>
          <a:xfrm>
            <a:off x="9832769" y="1971304"/>
            <a:ext cx="4402662" cy="3194462"/>
          </a:xfrm>
          <a:prstGeom prst="rect">
            <a:avLst/>
          </a:prstGeom>
          <a:noFill/>
          <a:ln/>
        </p:spPr>
        <p:txBody>
          <a:bodyPr wrap="square" lIns="0" tIns="0" rIns="0" bIns="0" rtlCol="0" anchor="t"/>
          <a:lstStyle/>
          <a:p>
            <a:pPr marL="0" indent="0" algn="just">
              <a:lnSpc>
                <a:spcPts val="2850"/>
              </a:lnSpc>
              <a:buNone/>
            </a:pPr>
            <a:r>
              <a:rPr lang="en-US" sz="2400" dirty="0">
                <a:solidFill>
                  <a:srgbClr val="D7E5D8"/>
                </a:solidFill>
                <a:latin typeface="Syne" pitchFamily="34" charset="0"/>
                <a:ea typeface="Syne" pitchFamily="34" charset="-122"/>
                <a:cs typeface="Syne" pitchFamily="34" charset="-120"/>
              </a:rPr>
              <a:t>En esta página se muestran los resultados del modelo desarrollado para la predicción de precios estacionales. Los usuarios pueden seleccionar características como temporada, ciudad y categoría para obtener estimaciones de precio.</a:t>
            </a:r>
            <a:endParaRPr lang="en-US" sz="2400" dirty="0"/>
          </a:p>
        </p:txBody>
      </p:sp>
      <p:pic>
        <p:nvPicPr>
          <p:cNvPr id="6" name="Imagen 5">
            <a:extLst>
              <a:ext uri="{FF2B5EF4-FFF2-40B4-BE49-F238E27FC236}">
                <a16:creationId xmlns:a16="http://schemas.microsoft.com/office/drawing/2014/main" id="{F7EA842E-4D90-E1B5-224C-4A864475465F}"/>
              </a:ext>
            </a:extLst>
          </p:cNvPr>
          <p:cNvPicPr>
            <a:picLocks noChangeAspect="1"/>
          </p:cNvPicPr>
          <p:nvPr/>
        </p:nvPicPr>
        <p:blipFill>
          <a:blip r:embed="rId3"/>
          <a:stretch>
            <a:fillRect/>
          </a:stretch>
        </p:blipFill>
        <p:spPr>
          <a:xfrm>
            <a:off x="145812" y="1721922"/>
            <a:ext cx="9179582" cy="45363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673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Conclusión</a:t>
            </a:r>
            <a:endParaRPr lang="en-US" sz="4450" dirty="0"/>
          </a:p>
        </p:txBody>
      </p:sp>
      <p:sp>
        <p:nvSpPr>
          <p:cNvPr id="4" name="Text 1"/>
          <p:cNvSpPr/>
          <p:nvPr/>
        </p:nvSpPr>
        <p:spPr>
          <a:xfrm>
            <a:off x="793790" y="2515672"/>
            <a:ext cx="7556421" cy="2177415"/>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Con base en los resultados del experimento, concluimos que la primera configuración, representada por el Código 1, es la más adecuada para el proyecto. Este modelo de regresión lineal, ahora adaptado al entorno de Databricks y gestionado a través de MLflow, cumple con los requisitos de precisión y simplicidad, además de permitir un fácil seguimiento de versiones y métricas para futuras mejoras.</a:t>
            </a:r>
            <a:endParaRPr lang="en-US" sz="1750" dirty="0"/>
          </a:p>
        </p:txBody>
      </p:sp>
      <p:sp>
        <p:nvSpPr>
          <p:cNvPr id="5" name="Text 2"/>
          <p:cNvSpPr/>
          <p:nvPr/>
        </p:nvSpPr>
        <p:spPr>
          <a:xfrm>
            <a:off x="793790" y="4948238"/>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Finalmente, se puede decir que el tablero logra las metas inicialmente propuestas en el proyecto, brindando al usuario insumos para predecir el precio de venta estacional de productos de consumo masivo y analizar el comportamiento de las diferentes categorías. Con esto, el usuario puede optimizar la gestión de inventarios, precios y mejorar la eficiencia operativa.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FE17-1CFF-FD02-9985-C093D56E179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B2C3F6-2C02-877D-B5C3-9A433859F495}"/>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D55FB637-58A9-730F-BB8D-F66FC9D456B0}"/>
              </a:ext>
            </a:extLst>
          </p:cNvPr>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F0F4F1"/>
                </a:solidFill>
                <a:latin typeface="Syne Extra Bold" pitchFamily="34" charset="0"/>
                <a:ea typeface="Syne Extra Bold" pitchFamily="34" charset="-122"/>
                <a:cs typeface="Syne Extra Bold" pitchFamily="34" charset="-120"/>
              </a:rPr>
              <a:t>Objetivo</a:t>
            </a:r>
            <a:r>
              <a:rPr lang="en-US" sz="4450" b="1" dirty="0">
                <a:solidFill>
                  <a:srgbClr val="F0F4F1"/>
                </a:solidFill>
                <a:latin typeface="Syne Extra Bold" pitchFamily="34" charset="0"/>
                <a:ea typeface="Syne Extra Bold" pitchFamily="34" charset="-122"/>
                <a:cs typeface="Syne Extra Bold" pitchFamily="34" charset="-120"/>
              </a:rPr>
              <a:t> y </a:t>
            </a:r>
            <a:r>
              <a:rPr lang="en-US" sz="4450" b="1" dirty="0" err="1">
                <a:solidFill>
                  <a:srgbClr val="F0F4F1"/>
                </a:solidFill>
                <a:latin typeface="Syne Extra Bold" pitchFamily="34" charset="0"/>
                <a:ea typeface="Syne Extra Bold" pitchFamily="34" charset="-122"/>
                <a:cs typeface="Syne Extra Bold" pitchFamily="34" charset="-120"/>
              </a:rPr>
              <a:t>Alcance</a:t>
            </a:r>
            <a:r>
              <a:rPr lang="en-US" sz="4450" b="1" dirty="0">
                <a:solidFill>
                  <a:srgbClr val="F0F4F1"/>
                </a:solidFill>
                <a:latin typeface="Syne Extra Bold" pitchFamily="34" charset="0"/>
                <a:ea typeface="Syne Extra Bold" pitchFamily="34" charset="-122"/>
                <a:cs typeface="Syne Extra Bold" pitchFamily="34" charset="-120"/>
              </a:rPr>
              <a:t> del </a:t>
            </a:r>
            <a:r>
              <a:rPr lang="en-US" sz="4450" b="1" dirty="0" err="1">
                <a:solidFill>
                  <a:srgbClr val="F0F4F1"/>
                </a:solidFill>
                <a:latin typeface="Syne Extra Bold" pitchFamily="34" charset="0"/>
                <a:ea typeface="Syne Extra Bold" pitchFamily="34" charset="-122"/>
                <a:cs typeface="Syne Extra Bold" pitchFamily="34" charset="-120"/>
              </a:rPr>
              <a:t>proyecto</a:t>
            </a:r>
            <a:endParaRPr lang="en-US" sz="4450" dirty="0"/>
          </a:p>
        </p:txBody>
      </p:sp>
      <p:sp>
        <p:nvSpPr>
          <p:cNvPr id="4" name="Text 1">
            <a:extLst>
              <a:ext uri="{FF2B5EF4-FFF2-40B4-BE49-F238E27FC236}">
                <a16:creationId xmlns:a16="http://schemas.microsoft.com/office/drawing/2014/main" id="{6AFD8B46-EA96-5BA3-652D-1F57B6E4EA46}"/>
              </a:ext>
            </a:extLst>
          </p:cNvPr>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r>
              <a:rPr lang="en-US" sz="1750" dirty="0" err="1">
                <a:solidFill>
                  <a:srgbClr val="D7E5D8"/>
                </a:solidFill>
                <a:latin typeface="Syne" pitchFamily="34" charset="0"/>
                <a:ea typeface="Syne" pitchFamily="34" charset="-122"/>
                <a:cs typeface="Syne" pitchFamily="34" charset="-120"/>
              </a:rPr>
              <a:t>Desarrollar</a:t>
            </a:r>
            <a:r>
              <a:rPr lang="en-US" sz="1750" dirty="0">
                <a:solidFill>
                  <a:srgbClr val="D7E5D8"/>
                </a:solidFill>
                <a:latin typeface="Syne" pitchFamily="34" charset="0"/>
                <a:ea typeface="Syne" pitchFamily="34" charset="-122"/>
                <a:cs typeface="Syne" pitchFamily="34" charset="-120"/>
              </a:rPr>
              <a:t> un </a:t>
            </a:r>
            <a:r>
              <a:rPr lang="en-US" sz="1750" dirty="0" err="1">
                <a:solidFill>
                  <a:srgbClr val="D7E5D8"/>
                </a:solidFill>
                <a:latin typeface="Syne" pitchFamily="34" charset="0"/>
                <a:ea typeface="Syne" pitchFamily="34" charset="-122"/>
                <a:cs typeface="Syne" pitchFamily="34" charset="-120"/>
              </a:rPr>
              <a:t>modelo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predictivo</a:t>
            </a:r>
            <a:r>
              <a:rPr lang="en-US" sz="1750" dirty="0">
                <a:solidFill>
                  <a:srgbClr val="D7E5D8"/>
                </a:solidFill>
                <a:latin typeface="Syne" pitchFamily="34" charset="0"/>
                <a:ea typeface="Syne" pitchFamily="34" charset="-122"/>
                <a:cs typeface="Syne" pitchFamily="34" charset="-120"/>
              </a:rPr>
              <a:t>  que </a:t>
            </a:r>
            <a:r>
              <a:rPr lang="en-US" sz="1750" dirty="0" err="1">
                <a:solidFill>
                  <a:srgbClr val="D7E5D8"/>
                </a:solidFill>
                <a:latin typeface="Syne" pitchFamily="34" charset="0"/>
                <a:ea typeface="Syne" pitchFamily="34" charset="-122"/>
                <a:cs typeface="Syne" pitchFamily="34" charset="-120"/>
              </a:rPr>
              <a:t>estime</a:t>
            </a:r>
            <a:r>
              <a:rPr lang="en-US" sz="1750" dirty="0">
                <a:solidFill>
                  <a:srgbClr val="D7E5D8"/>
                </a:solidFill>
                <a:latin typeface="Syne" pitchFamily="34" charset="0"/>
                <a:ea typeface="Syne" pitchFamily="34" charset="-122"/>
                <a:cs typeface="Syne" pitchFamily="34" charset="-120"/>
              </a:rPr>
              <a:t> un </a:t>
            </a:r>
            <a:r>
              <a:rPr lang="en-US" sz="1750" dirty="0" err="1">
                <a:solidFill>
                  <a:srgbClr val="D7E5D8"/>
                </a:solidFill>
                <a:latin typeface="Syne" pitchFamily="34" charset="0"/>
                <a:ea typeface="Syne" pitchFamily="34" charset="-122"/>
                <a:cs typeface="Syne" pitchFamily="34" charset="-120"/>
              </a:rPr>
              <a:t>precio</a:t>
            </a:r>
            <a:r>
              <a:rPr lang="en-US" sz="1750" dirty="0">
                <a:solidFill>
                  <a:srgbClr val="D7E5D8"/>
                </a:solidFill>
                <a:latin typeface="Syne" pitchFamily="34" charset="0"/>
                <a:ea typeface="Syne" pitchFamily="34" charset="-122"/>
                <a:cs typeface="Syne" pitchFamily="34" charset="-120"/>
              </a:rPr>
              <a:t> de </a:t>
            </a:r>
            <a:r>
              <a:rPr lang="en-US" sz="1750" dirty="0" err="1">
                <a:solidFill>
                  <a:srgbClr val="D7E5D8"/>
                </a:solidFill>
                <a:latin typeface="Syne" pitchFamily="34" charset="0"/>
                <a:ea typeface="Syne" pitchFamily="34" charset="-122"/>
                <a:cs typeface="Syne" pitchFamily="34" charset="-120"/>
              </a:rPr>
              <a:t>venta</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óptimo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por</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temporada</a:t>
            </a:r>
            <a:r>
              <a:rPr lang="en-US" sz="1750" dirty="0">
                <a:solidFill>
                  <a:srgbClr val="D7E5D8"/>
                </a:solidFill>
                <a:latin typeface="Syne" pitchFamily="34" charset="0"/>
                <a:ea typeface="Syne" pitchFamily="34" charset="-122"/>
                <a:cs typeface="Syne" pitchFamily="34" charset="-120"/>
              </a:rPr>
              <a:t> y </a:t>
            </a:r>
            <a:r>
              <a:rPr lang="en-US" sz="1750" dirty="0" err="1">
                <a:solidFill>
                  <a:srgbClr val="D7E5D8"/>
                </a:solidFill>
                <a:latin typeface="Syne" pitchFamily="34" charset="0"/>
                <a:ea typeface="Syne" pitchFamily="34" charset="-122"/>
                <a:cs typeface="Syne" pitchFamily="34" charset="-120"/>
              </a:rPr>
              <a:t>desplegar</a:t>
            </a:r>
            <a:r>
              <a:rPr lang="en-US" sz="1750" dirty="0">
                <a:solidFill>
                  <a:srgbClr val="D7E5D8"/>
                </a:solidFill>
                <a:latin typeface="Syne" pitchFamily="34" charset="0"/>
                <a:ea typeface="Syne" pitchFamily="34" charset="-122"/>
                <a:cs typeface="Syne" pitchFamily="34" charset="-120"/>
              </a:rPr>
              <a:t> un </a:t>
            </a:r>
            <a:r>
              <a:rPr lang="en-US" sz="1750" dirty="0" err="1">
                <a:solidFill>
                  <a:srgbClr val="D7E5D8"/>
                </a:solidFill>
                <a:latin typeface="Syne" pitchFamily="34" charset="0"/>
                <a:ea typeface="Syne" pitchFamily="34" charset="-122"/>
                <a:cs typeface="Syne" pitchFamily="34" charset="-120"/>
              </a:rPr>
              <a:t>tablero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interactivo</a:t>
            </a:r>
            <a:r>
              <a:rPr lang="en-US" sz="1750" dirty="0">
                <a:solidFill>
                  <a:srgbClr val="D7E5D8"/>
                </a:solidFill>
                <a:latin typeface="Syne" pitchFamily="34" charset="0"/>
                <a:ea typeface="Syne" pitchFamily="34" charset="-122"/>
                <a:cs typeface="Syne" pitchFamily="34" charset="-120"/>
              </a:rPr>
              <a:t> que  </a:t>
            </a:r>
            <a:r>
              <a:rPr lang="en-US" sz="1750" dirty="0" err="1">
                <a:solidFill>
                  <a:srgbClr val="D7E5D8"/>
                </a:solidFill>
                <a:latin typeface="Syne" pitchFamily="34" charset="0"/>
                <a:ea typeface="Syne" pitchFamily="34" charset="-122"/>
                <a:cs typeface="Syne" pitchFamily="34" charset="-120"/>
              </a:rPr>
              <a:t>ayude</a:t>
            </a:r>
            <a:r>
              <a:rPr lang="en-US" sz="1750" dirty="0">
                <a:solidFill>
                  <a:srgbClr val="D7E5D8"/>
                </a:solidFill>
                <a:latin typeface="Syne" pitchFamily="34" charset="0"/>
                <a:ea typeface="Syne" pitchFamily="34" charset="-122"/>
                <a:cs typeface="Syne" pitchFamily="34" charset="-120"/>
              </a:rPr>
              <a:t> a las </a:t>
            </a:r>
            <a:r>
              <a:rPr lang="en-US" sz="1750" dirty="0" err="1">
                <a:solidFill>
                  <a:srgbClr val="D7E5D8"/>
                </a:solidFill>
                <a:latin typeface="Syne" pitchFamily="34" charset="0"/>
                <a:ea typeface="Syne" pitchFamily="34" charset="-122"/>
                <a:cs typeface="Syne" pitchFamily="34" charset="-120"/>
              </a:rPr>
              <a:t>empresas</a:t>
            </a:r>
            <a:r>
              <a:rPr lang="en-US" sz="1750" dirty="0">
                <a:solidFill>
                  <a:srgbClr val="D7E5D8"/>
                </a:solidFill>
                <a:latin typeface="Syne" pitchFamily="34" charset="0"/>
                <a:ea typeface="Syne" pitchFamily="34" charset="-122"/>
                <a:cs typeface="Syne" pitchFamily="34" charset="-120"/>
              </a:rPr>
              <a:t> a </a:t>
            </a:r>
            <a:r>
              <a:rPr lang="en-US" sz="1750" dirty="0" err="1">
                <a:solidFill>
                  <a:srgbClr val="D7E5D8"/>
                </a:solidFill>
                <a:latin typeface="Syne" pitchFamily="34" charset="0"/>
                <a:ea typeface="Syne" pitchFamily="34" charset="-122"/>
                <a:cs typeface="Syne" pitchFamily="34" charset="-120"/>
              </a:rPr>
              <a:t>mejorar</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su</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planificación</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estratégica</a:t>
            </a:r>
            <a:r>
              <a:rPr lang="en-US" sz="1750" dirty="0">
                <a:solidFill>
                  <a:srgbClr val="D7E5D8"/>
                </a:solidFill>
                <a:latin typeface="Syne" pitchFamily="34" charset="0"/>
                <a:ea typeface="Syne" pitchFamily="34" charset="-122"/>
                <a:cs typeface="Syne" pitchFamily="34" charset="-120"/>
              </a:rPr>
              <a:t> y </a:t>
            </a:r>
            <a:r>
              <a:rPr lang="en-US" sz="1750" dirty="0" err="1">
                <a:solidFill>
                  <a:srgbClr val="D7E5D8"/>
                </a:solidFill>
                <a:latin typeface="Syne" pitchFamily="34" charset="0"/>
                <a:ea typeface="Syne" pitchFamily="34" charset="-122"/>
                <a:cs typeface="Syne" pitchFamily="34" charset="-120"/>
              </a:rPr>
              <a:t>eficiencia</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operativa</a:t>
            </a:r>
            <a:r>
              <a:rPr lang="en-US" sz="1750" dirty="0">
                <a:solidFill>
                  <a:srgbClr val="D7E5D8"/>
                </a:solidFill>
                <a:latin typeface="Syne" pitchFamily="34" charset="0"/>
                <a:ea typeface="Syne" pitchFamily="34" charset="-122"/>
                <a:cs typeface="Syne" pitchFamily="34" charset="-120"/>
              </a:rPr>
              <a:t>.</a:t>
            </a:r>
          </a:p>
          <a:p>
            <a:pPr>
              <a:lnSpc>
                <a:spcPts val="2850"/>
              </a:lnSpc>
            </a:pPr>
            <a:r>
              <a:rPr lang="en-US" sz="1750" dirty="0">
                <a:solidFill>
                  <a:srgbClr val="D7E5D8"/>
                </a:solidFill>
                <a:latin typeface="Syne" pitchFamily="34" charset="0"/>
                <a:ea typeface="Syne" pitchFamily="34" charset="-122"/>
                <a:cs typeface="Syne" pitchFamily="34" charset="-120"/>
              </a:rPr>
              <a:t>Se </a:t>
            </a:r>
            <a:r>
              <a:rPr lang="en-US" sz="1750" dirty="0" err="1">
                <a:solidFill>
                  <a:srgbClr val="D7E5D8"/>
                </a:solidFill>
                <a:latin typeface="Syne" pitchFamily="34" charset="0"/>
                <a:ea typeface="Syne" pitchFamily="34" charset="-122"/>
                <a:cs typeface="Syne" pitchFamily="34" charset="-120"/>
              </a:rPr>
              <a:t>limita</a:t>
            </a:r>
            <a:r>
              <a:rPr lang="en-US" sz="1750" dirty="0">
                <a:solidFill>
                  <a:srgbClr val="D7E5D8"/>
                </a:solidFill>
                <a:latin typeface="Syne" pitchFamily="34" charset="0"/>
                <a:ea typeface="Syne" pitchFamily="34" charset="-122"/>
                <a:cs typeface="Syne" pitchFamily="34" charset="-120"/>
              </a:rPr>
              <a:t> a </a:t>
            </a:r>
            <a:r>
              <a:rPr lang="en-US" sz="1750" dirty="0" err="1">
                <a:solidFill>
                  <a:srgbClr val="D7E5D8"/>
                </a:solidFill>
                <a:latin typeface="Syne" pitchFamily="34" charset="0"/>
                <a:ea typeface="Syne" pitchFamily="34" charset="-122"/>
                <a:cs typeface="Syne" pitchFamily="34" charset="-120"/>
              </a:rPr>
              <a:t>productos</a:t>
            </a:r>
            <a:r>
              <a:rPr lang="en-US" sz="1750" dirty="0">
                <a:solidFill>
                  <a:srgbClr val="D7E5D8"/>
                </a:solidFill>
                <a:latin typeface="Syne" pitchFamily="34" charset="0"/>
                <a:ea typeface="Syne" pitchFamily="34" charset="-122"/>
                <a:cs typeface="Syne" pitchFamily="34" charset="-120"/>
              </a:rPr>
              <a:t> de </a:t>
            </a:r>
            <a:r>
              <a:rPr lang="en-US" sz="1750" dirty="0" err="1">
                <a:solidFill>
                  <a:srgbClr val="D7E5D8"/>
                </a:solidFill>
                <a:latin typeface="Syne" pitchFamily="34" charset="0"/>
                <a:ea typeface="Syne" pitchFamily="34" charset="-122"/>
                <a:cs typeface="Syne" pitchFamily="34" charset="-120"/>
              </a:rPr>
              <a:t>consumo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masivo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vendidos</a:t>
            </a:r>
            <a:r>
              <a:rPr lang="en-US" sz="1750" dirty="0">
                <a:solidFill>
                  <a:srgbClr val="D7E5D8"/>
                </a:solidFill>
                <a:latin typeface="Syne" pitchFamily="34" charset="0"/>
                <a:ea typeface="Syne" pitchFamily="34" charset="-122"/>
                <a:cs typeface="Syne" pitchFamily="34" charset="-120"/>
              </a:rPr>
              <a:t> a </a:t>
            </a:r>
            <a:r>
              <a:rPr lang="en-US" sz="1750" dirty="0" err="1">
                <a:solidFill>
                  <a:srgbClr val="D7E5D8"/>
                </a:solidFill>
                <a:latin typeface="Syne" pitchFamily="34" charset="0"/>
                <a:ea typeface="Syne" pitchFamily="34" charset="-122"/>
                <a:cs typeface="Syne" pitchFamily="34" charset="-120"/>
              </a:rPr>
              <a:t>través</a:t>
            </a:r>
            <a:r>
              <a:rPr lang="en-US" sz="1750" dirty="0">
                <a:solidFill>
                  <a:srgbClr val="D7E5D8"/>
                </a:solidFill>
                <a:latin typeface="Syne" pitchFamily="34" charset="0"/>
                <a:ea typeface="Syne" pitchFamily="34" charset="-122"/>
                <a:cs typeface="Syne" pitchFamily="34" charset="-120"/>
              </a:rPr>
              <a:t> de </a:t>
            </a:r>
            <a:r>
              <a:rPr lang="en-US" sz="1750" dirty="0" err="1">
                <a:solidFill>
                  <a:srgbClr val="D7E5D8"/>
                </a:solidFill>
                <a:latin typeface="Syne" pitchFamily="34" charset="0"/>
                <a:ea typeface="Syne" pitchFamily="34" charset="-122"/>
                <a:cs typeface="Syne" pitchFamily="34" charset="-120"/>
              </a:rPr>
              <a:t>plataformas</a:t>
            </a:r>
            <a:r>
              <a:rPr lang="en-US" sz="1750" dirty="0">
                <a:solidFill>
                  <a:srgbClr val="D7E5D8"/>
                </a:solidFill>
                <a:latin typeface="Syne" pitchFamily="34" charset="0"/>
                <a:ea typeface="Syne" pitchFamily="34" charset="-122"/>
                <a:cs typeface="Syne" pitchFamily="34" charset="-120"/>
              </a:rPr>
              <a:t> de e-commerce, </a:t>
            </a:r>
            <a:r>
              <a:rPr lang="en-US" sz="1750" dirty="0" err="1">
                <a:solidFill>
                  <a:srgbClr val="D7E5D8"/>
                </a:solidFill>
                <a:latin typeface="Syne" pitchFamily="34" charset="0"/>
                <a:ea typeface="Syne" pitchFamily="34" charset="-122"/>
                <a:cs typeface="Syne" pitchFamily="34" charset="-120"/>
              </a:rPr>
              <a:t>en</a:t>
            </a:r>
            <a:r>
              <a:rPr lang="en-US" sz="1750" dirty="0">
                <a:solidFill>
                  <a:srgbClr val="D7E5D8"/>
                </a:solidFill>
                <a:latin typeface="Syne" pitchFamily="34" charset="0"/>
                <a:ea typeface="Syne" pitchFamily="34" charset="-122"/>
                <a:cs typeface="Syne" pitchFamily="34" charset="-120"/>
              </a:rPr>
              <a:t> particular </a:t>
            </a:r>
            <a:r>
              <a:rPr lang="en-US" sz="1750" dirty="0" err="1">
                <a:solidFill>
                  <a:srgbClr val="D7E5D8"/>
                </a:solidFill>
                <a:latin typeface="Syne" pitchFamily="34" charset="0"/>
                <a:ea typeface="Syne" pitchFamily="34" charset="-122"/>
                <a:cs typeface="Syne" pitchFamily="34" charset="-120"/>
              </a:rPr>
              <a:t>Olist</a:t>
            </a:r>
            <a:r>
              <a:rPr lang="en-US" sz="1750" dirty="0">
                <a:solidFill>
                  <a:srgbClr val="D7E5D8"/>
                </a:solidFill>
                <a:latin typeface="Syne" pitchFamily="34" charset="0"/>
                <a:ea typeface="Syne" pitchFamily="34" charset="-122"/>
                <a:cs typeface="Syne" pitchFamily="34" charset="-120"/>
              </a:rPr>
              <a:t> Store, </a:t>
            </a:r>
            <a:r>
              <a:rPr lang="en-US" sz="1750" dirty="0" err="1">
                <a:solidFill>
                  <a:srgbClr val="D7E5D8"/>
                </a:solidFill>
                <a:latin typeface="Syne" pitchFamily="34" charset="0"/>
                <a:ea typeface="Syne" pitchFamily="34" charset="-122"/>
                <a:cs typeface="Syne" pitchFamily="34" charset="-120"/>
              </a:rPr>
              <a:t>durante</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el</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año</a:t>
            </a:r>
            <a:r>
              <a:rPr lang="en-US" sz="1750" dirty="0">
                <a:solidFill>
                  <a:srgbClr val="D7E5D8"/>
                </a:solidFill>
                <a:latin typeface="Syne" pitchFamily="34" charset="0"/>
                <a:ea typeface="Syne" pitchFamily="34" charset="-122"/>
                <a:cs typeface="Syne" pitchFamily="34" charset="-120"/>
              </a:rPr>
              <a:t> 2018.</a:t>
            </a:r>
            <a:endParaRPr lang="en-US" sz="1750" dirty="0"/>
          </a:p>
          <a:p>
            <a:pPr marL="0" indent="0">
              <a:lnSpc>
                <a:spcPts val="2850"/>
              </a:lnSpc>
              <a:buNone/>
            </a:pPr>
            <a:endParaRPr lang="en-US" sz="1750" dirty="0"/>
          </a:p>
        </p:txBody>
      </p:sp>
    </p:spTree>
    <p:extLst>
      <p:ext uri="{BB962C8B-B14F-4D97-AF65-F5344CB8AC3E}">
        <p14:creationId xmlns:p14="http://schemas.microsoft.com/office/powerpoint/2010/main" val="86884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8" y="1209835"/>
            <a:ext cx="7556421" cy="1133951"/>
          </a:xfrm>
          <a:prstGeom prst="rect">
            <a:avLst/>
          </a:prstGeom>
          <a:noFill/>
          <a:ln/>
        </p:spPr>
        <p:txBody>
          <a:bodyPr wrap="square" lIns="0" tIns="0" rIns="0" bIns="0" rtlCol="0" anchor="t"/>
          <a:lstStyle/>
          <a:p>
            <a:pPr marL="0" indent="0">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Modelos Desarrollados</a:t>
            </a:r>
            <a:endParaRPr lang="en-US" sz="3550" dirty="0"/>
          </a:p>
        </p:txBody>
      </p:sp>
      <p:sp>
        <p:nvSpPr>
          <p:cNvPr id="4" name="Shape 1"/>
          <p:cNvSpPr/>
          <p:nvPr/>
        </p:nvSpPr>
        <p:spPr>
          <a:xfrm>
            <a:off x="710662" y="2264104"/>
            <a:ext cx="7556421" cy="3090982"/>
          </a:xfrm>
          <a:prstGeom prst="roundRect">
            <a:avLst>
              <a:gd name="adj" fmla="val 3082"/>
            </a:avLst>
          </a:prstGeom>
          <a:solidFill>
            <a:srgbClr val="547808"/>
          </a:solidFill>
          <a:ln w="7620">
            <a:solidFill>
              <a:srgbClr val="6D9121"/>
            </a:solidFill>
            <a:prstDash val="solid"/>
          </a:ln>
        </p:spPr>
        <p:txBody>
          <a:bodyPr/>
          <a:lstStyle/>
          <a:p>
            <a:endParaRPr lang="es-CO"/>
          </a:p>
        </p:txBody>
      </p:sp>
      <p:sp>
        <p:nvSpPr>
          <p:cNvPr id="5" name="Text 2"/>
          <p:cNvSpPr/>
          <p:nvPr/>
        </p:nvSpPr>
        <p:spPr>
          <a:xfrm>
            <a:off x="1028224" y="2393889"/>
            <a:ext cx="4275773"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Modelos Probados</a:t>
            </a:r>
            <a:endParaRPr lang="en-US" sz="2200" dirty="0"/>
          </a:p>
        </p:txBody>
      </p:sp>
      <p:sp>
        <p:nvSpPr>
          <p:cNvPr id="6" name="Text 3"/>
          <p:cNvSpPr/>
          <p:nvPr/>
        </p:nvSpPr>
        <p:spPr>
          <a:xfrm>
            <a:off x="1058921" y="2869087"/>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XGBRegressor</a:t>
            </a:r>
            <a:endParaRPr lang="en-US" sz="1750" dirty="0"/>
          </a:p>
        </p:txBody>
      </p:sp>
      <p:sp>
        <p:nvSpPr>
          <p:cNvPr id="7" name="Text 4"/>
          <p:cNvSpPr/>
          <p:nvPr/>
        </p:nvSpPr>
        <p:spPr>
          <a:xfrm>
            <a:off x="1028223" y="3308168"/>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RandomForestRegressor</a:t>
            </a:r>
            <a:endParaRPr lang="en-US" sz="1750" dirty="0"/>
          </a:p>
        </p:txBody>
      </p:sp>
      <p:sp>
        <p:nvSpPr>
          <p:cNvPr id="8" name="Text 5"/>
          <p:cNvSpPr/>
          <p:nvPr/>
        </p:nvSpPr>
        <p:spPr>
          <a:xfrm>
            <a:off x="1028224" y="3684292"/>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LinearRegression</a:t>
            </a:r>
            <a:endParaRPr lang="en-US" sz="1750" dirty="0"/>
          </a:p>
        </p:txBody>
      </p:sp>
      <p:sp>
        <p:nvSpPr>
          <p:cNvPr id="9" name="Text 6"/>
          <p:cNvSpPr/>
          <p:nvPr/>
        </p:nvSpPr>
        <p:spPr>
          <a:xfrm>
            <a:off x="1028224" y="4000954"/>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ElasticNet</a:t>
            </a:r>
            <a:endParaRPr lang="en-US" sz="1750" dirty="0"/>
          </a:p>
        </p:txBody>
      </p:sp>
      <p:sp>
        <p:nvSpPr>
          <p:cNvPr id="10" name="Text 7"/>
          <p:cNvSpPr/>
          <p:nvPr/>
        </p:nvSpPr>
        <p:spPr>
          <a:xfrm>
            <a:off x="1062953" y="4423320"/>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KNeighborsRegressor</a:t>
            </a:r>
            <a:endParaRPr lang="en-US" sz="1750" dirty="0"/>
          </a:p>
        </p:txBody>
      </p:sp>
      <p:sp>
        <p:nvSpPr>
          <p:cNvPr id="12" name="CuadroTexto 11">
            <a:extLst>
              <a:ext uri="{FF2B5EF4-FFF2-40B4-BE49-F238E27FC236}">
                <a16:creationId xmlns:a16="http://schemas.microsoft.com/office/drawing/2014/main" id="{EE0A84C5-95D9-C87B-95E6-16ED11C4C956}"/>
              </a:ext>
            </a:extLst>
          </p:cNvPr>
          <p:cNvSpPr txBox="1"/>
          <p:nvPr/>
        </p:nvSpPr>
        <p:spPr>
          <a:xfrm>
            <a:off x="558141" y="5738593"/>
            <a:ext cx="7708942" cy="1570815"/>
          </a:xfrm>
          <a:prstGeom prst="rect">
            <a:avLst/>
          </a:prstGeom>
          <a:noFill/>
        </p:spPr>
        <p:txBody>
          <a:bodyPr wrap="square">
            <a:spAutoFit/>
          </a:bodyPr>
          <a:lstStyle/>
          <a:p>
            <a:pPr marL="0" indent="0" algn="just">
              <a:lnSpc>
                <a:spcPts val="2850"/>
              </a:lnSpc>
              <a:buNone/>
            </a:pPr>
            <a:r>
              <a:rPr lang="en-US" sz="2400" dirty="0">
                <a:solidFill>
                  <a:srgbClr val="D7E5D8"/>
                </a:solidFill>
                <a:latin typeface="Syne" pitchFamily="34" charset="0"/>
                <a:ea typeface="Syne" pitchFamily="34" charset="-122"/>
                <a:cs typeface="Syne" pitchFamily="34" charset="-120"/>
              </a:rPr>
              <a:t>Los </a:t>
            </a:r>
            <a:r>
              <a:rPr lang="en-US" sz="2400" dirty="0" err="1">
                <a:solidFill>
                  <a:srgbClr val="D7E5D8"/>
                </a:solidFill>
                <a:latin typeface="Syne" pitchFamily="34" charset="0"/>
                <a:ea typeface="Syne" pitchFamily="34" charset="-122"/>
                <a:cs typeface="Syne" pitchFamily="34" charset="-120"/>
              </a:rPr>
              <a:t>modelos</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fueron</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evaluados</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utilizando</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métricas</a:t>
            </a:r>
            <a:r>
              <a:rPr lang="en-US" sz="2400" dirty="0">
                <a:solidFill>
                  <a:srgbClr val="D7E5D8"/>
                </a:solidFill>
                <a:latin typeface="Syne" pitchFamily="34" charset="0"/>
                <a:ea typeface="Syne" pitchFamily="34" charset="-122"/>
                <a:cs typeface="Syne" pitchFamily="34" charset="-120"/>
              </a:rPr>
              <a:t> de error y </a:t>
            </a:r>
            <a:r>
              <a:rPr lang="en-US" sz="2400" dirty="0" err="1">
                <a:solidFill>
                  <a:srgbClr val="D7E5D8"/>
                </a:solidFill>
                <a:latin typeface="Syne" pitchFamily="34" charset="0"/>
                <a:ea typeface="Syne" pitchFamily="34" charset="-122"/>
                <a:cs typeface="Syne" pitchFamily="34" charset="-120"/>
              </a:rPr>
              <a:t>precisión</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seleccionando</a:t>
            </a:r>
            <a:r>
              <a:rPr lang="en-US" sz="2400" dirty="0">
                <a:solidFill>
                  <a:srgbClr val="D7E5D8"/>
                </a:solidFill>
                <a:latin typeface="Syne" pitchFamily="34" charset="0"/>
                <a:ea typeface="Syne" pitchFamily="34" charset="-122"/>
                <a:cs typeface="Syne" pitchFamily="34" charset="-120"/>
              </a:rPr>
              <a:t> la </a:t>
            </a:r>
            <a:r>
              <a:rPr lang="en-US" sz="2400" dirty="0" err="1">
                <a:solidFill>
                  <a:srgbClr val="D7E5D8"/>
                </a:solidFill>
                <a:latin typeface="Syne" pitchFamily="34" charset="0"/>
                <a:ea typeface="Syne" pitchFamily="34" charset="-122"/>
                <a:cs typeface="Syne" pitchFamily="34" charset="-120"/>
              </a:rPr>
              <a:t>raíz</a:t>
            </a:r>
            <a:r>
              <a:rPr lang="en-US" sz="2400" dirty="0">
                <a:solidFill>
                  <a:srgbClr val="D7E5D8"/>
                </a:solidFill>
                <a:latin typeface="Syne" pitchFamily="34" charset="0"/>
                <a:ea typeface="Syne" pitchFamily="34" charset="-122"/>
                <a:cs typeface="Syne" pitchFamily="34" charset="-120"/>
              </a:rPr>
              <a:t> del error </a:t>
            </a:r>
            <a:r>
              <a:rPr lang="en-US" sz="2400" dirty="0" err="1">
                <a:solidFill>
                  <a:srgbClr val="D7E5D8"/>
                </a:solidFill>
                <a:latin typeface="Syne" pitchFamily="34" charset="0"/>
                <a:ea typeface="Syne" pitchFamily="34" charset="-122"/>
                <a:cs typeface="Syne" pitchFamily="34" charset="-120"/>
              </a:rPr>
              <a:t>cuadrático</a:t>
            </a:r>
            <a:r>
              <a:rPr lang="en-US" sz="2400" dirty="0">
                <a:solidFill>
                  <a:srgbClr val="D7E5D8"/>
                </a:solidFill>
                <a:latin typeface="Syne" pitchFamily="34" charset="0"/>
                <a:ea typeface="Syne" pitchFamily="34" charset="-122"/>
                <a:cs typeface="Syne" pitchFamily="34" charset="-120"/>
              </a:rPr>
              <a:t> medio (RMSE), </a:t>
            </a:r>
            <a:r>
              <a:rPr lang="en-US" sz="2400" dirty="0" err="1">
                <a:solidFill>
                  <a:srgbClr val="D7E5D8"/>
                </a:solidFill>
                <a:latin typeface="Syne" pitchFamily="34" charset="0"/>
                <a:ea typeface="Syne" pitchFamily="34" charset="-122"/>
                <a:cs typeface="Syne" pitchFamily="34" charset="-120"/>
              </a:rPr>
              <a:t>el</a:t>
            </a:r>
            <a:r>
              <a:rPr lang="en-US" sz="2400" dirty="0">
                <a:solidFill>
                  <a:srgbClr val="D7E5D8"/>
                </a:solidFill>
                <a:latin typeface="Syne" pitchFamily="34" charset="0"/>
                <a:ea typeface="Syne" pitchFamily="34" charset="-122"/>
                <a:cs typeface="Syne" pitchFamily="34" charset="-120"/>
              </a:rPr>
              <a:t> error </a:t>
            </a:r>
            <a:r>
              <a:rPr lang="en-US" sz="2400" dirty="0" err="1">
                <a:solidFill>
                  <a:srgbClr val="D7E5D8"/>
                </a:solidFill>
                <a:latin typeface="Syne" pitchFamily="34" charset="0"/>
                <a:ea typeface="Syne" pitchFamily="34" charset="-122"/>
                <a:cs typeface="Syne" pitchFamily="34" charset="-120"/>
              </a:rPr>
              <a:t>absoluto</a:t>
            </a:r>
            <a:r>
              <a:rPr lang="en-US" sz="2400" dirty="0">
                <a:solidFill>
                  <a:srgbClr val="D7E5D8"/>
                </a:solidFill>
                <a:latin typeface="Syne" pitchFamily="34" charset="0"/>
                <a:ea typeface="Syne" pitchFamily="34" charset="-122"/>
                <a:cs typeface="Syne" pitchFamily="34" charset="-120"/>
              </a:rPr>
              <a:t> medio (MAE) y </a:t>
            </a:r>
            <a:r>
              <a:rPr lang="en-US" sz="2400" dirty="0" err="1">
                <a:solidFill>
                  <a:srgbClr val="D7E5D8"/>
                </a:solidFill>
                <a:latin typeface="Syne" pitchFamily="34" charset="0"/>
                <a:ea typeface="Syne" pitchFamily="34" charset="-122"/>
                <a:cs typeface="Syne" pitchFamily="34" charset="-120"/>
              </a:rPr>
              <a:t>el</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coeficiente</a:t>
            </a:r>
            <a:r>
              <a:rPr lang="en-US" sz="2400" dirty="0">
                <a:solidFill>
                  <a:srgbClr val="D7E5D8"/>
                </a:solidFill>
                <a:latin typeface="Syne" pitchFamily="34" charset="0"/>
                <a:ea typeface="Syne" pitchFamily="34" charset="-122"/>
                <a:cs typeface="Syne" pitchFamily="34" charset="-120"/>
              </a:rPr>
              <a:t> de </a:t>
            </a:r>
            <a:r>
              <a:rPr lang="en-US" sz="2400" dirty="0" err="1">
                <a:solidFill>
                  <a:srgbClr val="D7E5D8"/>
                </a:solidFill>
                <a:latin typeface="Syne" pitchFamily="34" charset="0"/>
                <a:ea typeface="Syne" pitchFamily="34" charset="-122"/>
                <a:cs typeface="Syne" pitchFamily="34" charset="-120"/>
              </a:rPr>
              <a:t>determinación</a:t>
            </a:r>
            <a:r>
              <a:rPr lang="en-US" sz="2400" dirty="0">
                <a:solidFill>
                  <a:srgbClr val="D7E5D8"/>
                </a:solidFill>
                <a:latin typeface="Syne" pitchFamily="34" charset="0"/>
                <a:ea typeface="Syne" pitchFamily="34" charset="-122"/>
                <a:cs typeface="Syne" pitchFamily="34" charset="-120"/>
              </a:rPr>
              <a:t> (R²).</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Resultados de la Evaluación</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El modelo LinearRegression, obtuvo el mejor RMSE (118.01) y el mayor R² (0.6336), lo cual indica que es el modelo más adecuado para este caso.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7017"/>
            <a:ext cx="591371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Experimentos con MLflow</a:t>
            </a:r>
            <a:endParaRPr lang="en-US" sz="2200" dirty="0"/>
          </a:p>
        </p:txBody>
      </p:sp>
      <p:sp>
        <p:nvSpPr>
          <p:cNvPr id="4" name="Shape 1"/>
          <p:cNvSpPr/>
          <p:nvPr/>
        </p:nvSpPr>
        <p:spPr>
          <a:xfrm>
            <a:off x="1118711" y="1506498"/>
            <a:ext cx="30480" cy="5826085"/>
          </a:xfrm>
          <a:prstGeom prst="roundRect">
            <a:avLst>
              <a:gd name="adj" fmla="val 312558"/>
            </a:avLst>
          </a:prstGeom>
          <a:solidFill>
            <a:srgbClr val="6D9121"/>
          </a:solidFill>
          <a:ln/>
        </p:spPr>
        <p:txBody>
          <a:bodyPr/>
          <a:lstStyle/>
          <a:p>
            <a:endParaRPr lang="es-CO"/>
          </a:p>
        </p:txBody>
      </p:sp>
      <p:sp>
        <p:nvSpPr>
          <p:cNvPr id="5" name="Shape 2"/>
          <p:cNvSpPr/>
          <p:nvPr/>
        </p:nvSpPr>
        <p:spPr>
          <a:xfrm>
            <a:off x="1358622" y="2001560"/>
            <a:ext cx="793790" cy="30480"/>
          </a:xfrm>
          <a:prstGeom prst="roundRect">
            <a:avLst>
              <a:gd name="adj" fmla="val 312558"/>
            </a:avLst>
          </a:prstGeom>
          <a:solidFill>
            <a:srgbClr val="6D9121"/>
          </a:solidFill>
          <a:ln/>
        </p:spPr>
        <p:txBody>
          <a:bodyPr/>
          <a:lstStyle/>
          <a:p>
            <a:endParaRPr lang="es-CO"/>
          </a:p>
        </p:txBody>
      </p:sp>
      <p:sp>
        <p:nvSpPr>
          <p:cNvPr id="6" name="Shape 3"/>
          <p:cNvSpPr/>
          <p:nvPr/>
        </p:nvSpPr>
        <p:spPr>
          <a:xfrm>
            <a:off x="878800" y="1761649"/>
            <a:ext cx="510302" cy="510302"/>
          </a:xfrm>
          <a:prstGeom prst="roundRect">
            <a:avLst>
              <a:gd name="adj" fmla="val 18669"/>
            </a:avLst>
          </a:prstGeom>
          <a:solidFill>
            <a:srgbClr val="547808"/>
          </a:solidFill>
          <a:ln w="7620">
            <a:solidFill>
              <a:srgbClr val="6D9121"/>
            </a:solidFill>
            <a:prstDash val="solid"/>
          </a:ln>
        </p:spPr>
        <p:txBody>
          <a:bodyPr/>
          <a:lstStyle/>
          <a:p>
            <a:endParaRPr lang="es-CO"/>
          </a:p>
        </p:txBody>
      </p:sp>
      <p:sp>
        <p:nvSpPr>
          <p:cNvPr id="7" name="Text 4"/>
          <p:cNvSpPr/>
          <p:nvPr/>
        </p:nvSpPr>
        <p:spPr>
          <a:xfrm>
            <a:off x="1043940" y="1846659"/>
            <a:ext cx="18002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8" name="Text 5"/>
          <p:cNvSpPr/>
          <p:nvPr/>
        </p:nvSpPr>
        <p:spPr>
          <a:xfrm>
            <a:off x="2381488" y="17333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Código 1</a:t>
            </a:r>
            <a:endParaRPr lang="en-US" sz="2200" dirty="0"/>
          </a:p>
        </p:txBody>
      </p:sp>
      <p:sp>
        <p:nvSpPr>
          <p:cNvPr id="9" name="Text 6"/>
          <p:cNvSpPr/>
          <p:nvPr/>
        </p:nvSpPr>
        <p:spPr>
          <a:xfrm>
            <a:off x="2381488" y="222373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Este código representa la versión inicial y más básica del modelo de regresión lineal.</a:t>
            </a:r>
            <a:endParaRPr lang="en-US" sz="1750" dirty="0"/>
          </a:p>
        </p:txBody>
      </p:sp>
      <p:sp>
        <p:nvSpPr>
          <p:cNvPr id="10" name="Shape 7"/>
          <p:cNvSpPr/>
          <p:nvPr/>
        </p:nvSpPr>
        <p:spPr>
          <a:xfrm>
            <a:off x="1358622" y="3898225"/>
            <a:ext cx="793790" cy="30480"/>
          </a:xfrm>
          <a:prstGeom prst="roundRect">
            <a:avLst>
              <a:gd name="adj" fmla="val 312558"/>
            </a:avLst>
          </a:prstGeom>
          <a:solidFill>
            <a:srgbClr val="6D9121"/>
          </a:solidFill>
          <a:ln/>
        </p:spPr>
        <p:txBody>
          <a:bodyPr/>
          <a:lstStyle/>
          <a:p>
            <a:endParaRPr lang="es-CO"/>
          </a:p>
        </p:txBody>
      </p:sp>
      <p:sp>
        <p:nvSpPr>
          <p:cNvPr id="11" name="Shape 8"/>
          <p:cNvSpPr/>
          <p:nvPr/>
        </p:nvSpPr>
        <p:spPr>
          <a:xfrm>
            <a:off x="878800" y="3658314"/>
            <a:ext cx="510302" cy="510302"/>
          </a:xfrm>
          <a:prstGeom prst="roundRect">
            <a:avLst>
              <a:gd name="adj" fmla="val 18669"/>
            </a:avLst>
          </a:prstGeom>
          <a:solidFill>
            <a:srgbClr val="547808"/>
          </a:solidFill>
          <a:ln w="7620">
            <a:solidFill>
              <a:srgbClr val="6D9121"/>
            </a:solidFill>
            <a:prstDash val="solid"/>
          </a:ln>
        </p:spPr>
        <p:txBody>
          <a:bodyPr/>
          <a:lstStyle/>
          <a:p>
            <a:endParaRPr lang="es-CO"/>
          </a:p>
        </p:txBody>
      </p:sp>
      <p:sp>
        <p:nvSpPr>
          <p:cNvPr id="12" name="Text 9"/>
          <p:cNvSpPr/>
          <p:nvPr/>
        </p:nvSpPr>
        <p:spPr>
          <a:xfrm>
            <a:off x="963335" y="3743325"/>
            <a:ext cx="34123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3" name="Text 10"/>
          <p:cNvSpPr/>
          <p:nvPr/>
        </p:nvSpPr>
        <p:spPr>
          <a:xfrm>
            <a:off x="2381488" y="36299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Código 2</a:t>
            </a:r>
            <a:endParaRPr lang="en-US" sz="2200" dirty="0"/>
          </a:p>
        </p:txBody>
      </p:sp>
      <p:sp>
        <p:nvSpPr>
          <p:cNvPr id="14" name="Text 11"/>
          <p:cNvSpPr/>
          <p:nvPr/>
        </p:nvSpPr>
        <p:spPr>
          <a:xfrm>
            <a:off x="2381488" y="4120396"/>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La segunda versión del modelo buscó explorar un preprocesamiento más sofisticado de las variables categóricas.</a:t>
            </a:r>
            <a:endParaRPr lang="en-US" sz="1750" dirty="0"/>
          </a:p>
        </p:txBody>
      </p:sp>
      <p:sp>
        <p:nvSpPr>
          <p:cNvPr id="15" name="Shape 12"/>
          <p:cNvSpPr/>
          <p:nvPr/>
        </p:nvSpPr>
        <p:spPr>
          <a:xfrm>
            <a:off x="1358622" y="6157793"/>
            <a:ext cx="793790" cy="30480"/>
          </a:xfrm>
          <a:prstGeom prst="roundRect">
            <a:avLst>
              <a:gd name="adj" fmla="val 312558"/>
            </a:avLst>
          </a:prstGeom>
          <a:solidFill>
            <a:srgbClr val="6D9121"/>
          </a:solidFill>
          <a:ln/>
        </p:spPr>
        <p:txBody>
          <a:bodyPr/>
          <a:lstStyle/>
          <a:p>
            <a:endParaRPr lang="es-CO"/>
          </a:p>
        </p:txBody>
      </p:sp>
      <p:sp>
        <p:nvSpPr>
          <p:cNvPr id="16" name="Shape 13"/>
          <p:cNvSpPr/>
          <p:nvPr/>
        </p:nvSpPr>
        <p:spPr>
          <a:xfrm>
            <a:off x="878800" y="5917883"/>
            <a:ext cx="510302" cy="510302"/>
          </a:xfrm>
          <a:prstGeom prst="roundRect">
            <a:avLst>
              <a:gd name="adj" fmla="val 18669"/>
            </a:avLst>
          </a:prstGeom>
          <a:solidFill>
            <a:srgbClr val="547808"/>
          </a:solidFill>
          <a:ln w="7620">
            <a:solidFill>
              <a:srgbClr val="6D9121"/>
            </a:solidFill>
            <a:prstDash val="solid"/>
          </a:ln>
        </p:spPr>
        <p:txBody>
          <a:bodyPr/>
          <a:lstStyle/>
          <a:p>
            <a:endParaRPr lang="es-CO"/>
          </a:p>
        </p:txBody>
      </p:sp>
      <p:sp>
        <p:nvSpPr>
          <p:cNvPr id="17" name="Text 14"/>
          <p:cNvSpPr/>
          <p:nvPr/>
        </p:nvSpPr>
        <p:spPr>
          <a:xfrm>
            <a:off x="954405" y="6002893"/>
            <a:ext cx="35897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8" name="Text 15"/>
          <p:cNvSpPr/>
          <p:nvPr/>
        </p:nvSpPr>
        <p:spPr>
          <a:xfrm>
            <a:off x="2381488" y="58895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Código 3</a:t>
            </a:r>
            <a:endParaRPr lang="en-US" sz="2200" dirty="0"/>
          </a:p>
        </p:txBody>
      </p:sp>
      <p:sp>
        <p:nvSpPr>
          <p:cNvPr id="19" name="Text 16"/>
          <p:cNvSpPr/>
          <p:nvPr/>
        </p:nvSpPr>
        <p:spPr>
          <a:xfrm>
            <a:off x="2381488" y="637996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La tercera versión fue un intento de optimizar el modelo mediante la selección de características.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604277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8015157" y="1579105"/>
            <a:ext cx="6244709" cy="1814513"/>
          </a:xfrm>
          <a:prstGeom prst="rect">
            <a:avLst/>
          </a:prstGeom>
          <a:noFill/>
          <a:ln/>
        </p:spPr>
        <p:txBody>
          <a:bodyPr wrap="square" lIns="0" tIns="0" rIns="0" bIns="0" rtlCol="0" anchor="t"/>
          <a:lstStyle/>
          <a:p>
            <a:pPr marL="0" indent="0" algn="just">
              <a:lnSpc>
                <a:spcPts val="2850"/>
              </a:lnSpc>
              <a:buNone/>
            </a:pPr>
            <a:r>
              <a:rPr lang="en-US" sz="2400" dirty="0">
                <a:solidFill>
                  <a:srgbClr val="D7E5D8"/>
                </a:solidFill>
                <a:latin typeface="Syne" pitchFamily="34" charset="0"/>
                <a:ea typeface="Syne" pitchFamily="34" charset="-122"/>
                <a:cs typeface="Syne" pitchFamily="34" charset="-120"/>
              </a:rPr>
              <a:t>Resultados del experimento de distintas configuraciones del modelo de regresión lineal en MLflow. La imagen muestra una comparación de rendimiento entre las tres versiones del </a:t>
            </a:r>
            <a:r>
              <a:rPr lang="en-US" sz="2400" dirty="0" err="1">
                <a:solidFill>
                  <a:srgbClr val="D7E5D8"/>
                </a:solidFill>
                <a:latin typeface="Syne" pitchFamily="34" charset="0"/>
                <a:ea typeface="Syne" pitchFamily="34" charset="-122"/>
                <a:cs typeface="Syne" pitchFamily="34" charset="-120"/>
              </a:rPr>
              <a:t>modelo</a:t>
            </a:r>
            <a:r>
              <a:rPr lang="en-US" sz="2400" dirty="0">
                <a:solidFill>
                  <a:srgbClr val="D7E5D8"/>
                </a:solidFill>
                <a:latin typeface="Syne" pitchFamily="34" charset="0"/>
                <a:ea typeface="Syne" pitchFamily="34" charset="-122"/>
                <a:cs typeface="Syne" pitchFamily="34" charset="-120"/>
              </a:rPr>
              <a:t> de </a:t>
            </a:r>
            <a:r>
              <a:rPr lang="en-US" sz="2400" dirty="0" err="1">
                <a:solidFill>
                  <a:srgbClr val="D7E5D8"/>
                </a:solidFill>
                <a:latin typeface="Syne" pitchFamily="34" charset="0"/>
                <a:ea typeface="Syne" pitchFamily="34" charset="-122"/>
                <a:cs typeface="Syne" pitchFamily="34" charset="-120"/>
              </a:rPr>
              <a:t>acuerdo</a:t>
            </a:r>
            <a:r>
              <a:rPr lang="en-US" sz="2400" dirty="0">
                <a:solidFill>
                  <a:srgbClr val="D7E5D8"/>
                </a:solidFill>
                <a:latin typeface="Syne" pitchFamily="34" charset="0"/>
                <a:ea typeface="Syne" pitchFamily="34" charset="-122"/>
                <a:cs typeface="Syne" pitchFamily="34" charset="-120"/>
              </a:rPr>
              <a:t> con las </a:t>
            </a:r>
            <a:r>
              <a:rPr lang="en-US" sz="2400" dirty="0" err="1">
                <a:solidFill>
                  <a:srgbClr val="D7E5D8"/>
                </a:solidFill>
                <a:latin typeface="Syne" pitchFamily="34" charset="0"/>
                <a:ea typeface="Syne" pitchFamily="34" charset="-122"/>
                <a:cs typeface="Syne" pitchFamily="34" charset="-120"/>
              </a:rPr>
              <a:t>métricas</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seleccionadas</a:t>
            </a:r>
            <a:r>
              <a:rPr lang="en-US" sz="2400" dirty="0">
                <a:solidFill>
                  <a:srgbClr val="D7E5D8"/>
                </a:solidFill>
                <a:latin typeface="Syne" pitchFamily="34" charset="0"/>
                <a:ea typeface="Syne" pitchFamily="34" charset="-122"/>
                <a:cs typeface="Syne" pitchFamily="34" charset="-120"/>
              </a:rPr>
              <a:t>, destacando la configuración con mejor desempeño en términos de precisión y consistencia.</a:t>
            </a:r>
            <a:endParaRPr lang="en-US" sz="2400" dirty="0"/>
          </a:p>
        </p:txBody>
      </p:sp>
      <p:pic>
        <p:nvPicPr>
          <p:cNvPr id="6" name="Image1">
            <a:extLst>
              <a:ext uri="{FF2B5EF4-FFF2-40B4-BE49-F238E27FC236}">
                <a16:creationId xmlns:a16="http://schemas.microsoft.com/office/drawing/2014/main" id="{7BE40283-83AE-D82E-CC99-771E855234AF}"/>
              </a:ext>
            </a:extLst>
          </p:cNvPr>
          <p:cNvPicPr>
            <a:picLocks noChangeAspect="1"/>
          </p:cNvPicPr>
          <p:nvPr/>
        </p:nvPicPr>
        <p:blipFill>
          <a:blip r:embed="rId3"/>
          <a:stretch>
            <a:fillRect/>
          </a:stretch>
        </p:blipFill>
        <p:spPr bwMode="auto">
          <a:xfrm>
            <a:off x="152523" y="1456071"/>
            <a:ext cx="7764386" cy="4861601"/>
          </a:xfrm>
          <a:prstGeom prst="rect">
            <a:avLst/>
          </a:prstGeom>
        </p:spPr>
      </p:pic>
      <p:sp>
        <p:nvSpPr>
          <p:cNvPr id="7" name="Text 1">
            <a:extLst>
              <a:ext uri="{FF2B5EF4-FFF2-40B4-BE49-F238E27FC236}">
                <a16:creationId xmlns:a16="http://schemas.microsoft.com/office/drawing/2014/main" id="{B091964E-5DCE-A220-4062-253EB011E88D}"/>
              </a:ext>
            </a:extLst>
          </p:cNvPr>
          <p:cNvSpPr/>
          <p:nvPr/>
        </p:nvSpPr>
        <p:spPr>
          <a:xfrm>
            <a:off x="152523" y="153089"/>
            <a:ext cx="5472700" cy="1353681"/>
          </a:xfrm>
          <a:prstGeom prst="rect">
            <a:avLst/>
          </a:prstGeom>
        </p:spPr>
        <p:txBody>
          <a:bodyPr vert="horz" lIns="91440" tIns="45720" rIns="91440" bIns="45720" rtlCol="0" anchor="ctr">
            <a:normAutofit/>
          </a:bodyPr>
          <a:lstStyle/>
          <a:p>
            <a:pPr marL="0" indent="0" defTabSz="914400">
              <a:lnSpc>
                <a:spcPct val="90000"/>
              </a:lnSpc>
              <a:spcBef>
                <a:spcPct val="0"/>
              </a:spcBef>
              <a:spcAft>
                <a:spcPts val="600"/>
              </a:spcAft>
            </a:pPr>
            <a:r>
              <a:rPr lang="en-US" sz="4400" dirty="0" err="1">
                <a:latin typeface="+mj-lt"/>
                <a:ea typeface="+mj-ea"/>
                <a:cs typeface="+mj-cs"/>
              </a:rPr>
              <a:t>Comparación</a:t>
            </a:r>
            <a:r>
              <a:rPr lang="en-US" sz="4400" dirty="0">
                <a:latin typeface="+mj-lt"/>
                <a:ea typeface="+mj-ea"/>
                <a:cs typeface="+mj-cs"/>
              </a:rPr>
              <a:t> </a:t>
            </a:r>
            <a:r>
              <a:rPr lang="en-US" sz="4400" dirty="0" err="1">
                <a:latin typeface="+mj-lt"/>
                <a:ea typeface="+mj-ea"/>
                <a:cs typeface="+mj-cs"/>
              </a:rPr>
              <a:t>modelos</a:t>
            </a:r>
            <a:endParaRPr lang="en-US" sz="4400" dirty="0">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2820" y="635079"/>
            <a:ext cx="10660856" cy="582930"/>
          </a:xfrm>
          <a:prstGeom prst="rect">
            <a:avLst/>
          </a:prstGeom>
          <a:noFill/>
          <a:ln/>
        </p:spPr>
        <p:txBody>
          <a:bodyPr wrap="none" lIns="0" tIns="0" rIns="0" bIns="0" rtlCol="0" anchor="t"/>
          <a:lstStyle/>
          <a:p>
            <a:pPr marL="0" indent="0">
              <a:lnSpc>
                <a:spcPts val="4550"/>
              </a:lnSpc>
              <a:buNone/>
            </a:pPr>
            <a:r>
              <a:rPr lang="en-US" sz="3650" b="1" dirty="0">
                <a:solidFill>
                  <a:srgbClr val="F0F4F1"/>
                </a:solidFill>
                <a:latin typeface="Syne Extra Bold" pitchFamily="34" charset="0"/>
                <a:ea typeface="Syne Extra Bold" pitchFamily="34" charset="-122"/>
                <a:cs typeface="Syne Extra Bold" pitchFamily="34" charset="-120"/>
              </a:rPr>
              <a:t>Comparación de Resultados</a:t>
            </a:r>
            <a:endParaRPr lang="en-US" sz="3650" dirty="0"/>
          </a:p>
        </p:txBody>
      </p:sp>
      <p:pic>
        <p:nvPicPr>
          <p:cNvPr id="3" name="Image 0" descr="preencoded.png"/>
          <p:cNvPicPr>
            <a:picLocks noChangeAspect="1"/>
          </p:cNvPicPr>
          <p:nvPr/>
        </p:nvPicPr>
        <p:blipFill>
          <a:blip r:embed="rId3"/>
          <a:stretch>
            <a:fillRect/>
          </a:stretch>
        </p:blipFill>
        <p:spPr>
          <a:xfrm>
            <a:off x="2884646" y="1591032"/>
            <a:ext cx="2198489" cy="1970127"/>
          </a:xfrm>
          <a:prstGeom prst="rect">
            <a:avLst/>
          </a:prstGeom>
        </p:spPr>
      </p:pic>
      <p:sp>
        <p:nvSpPr>
          <p:cNvPr id="4" name="Text 1"/>
          <p:cNvSpPr/>
          <p:nvPr/>
        </p:nvSpPr>
        <p:spPr>
          <a:xfrm>
            <a:off x="3922157" y="2657118"/>
            <a:ext cx="123349" cy="372904"/>
          </a:xfrm>
          <a:prstGeom prst="rect">
            <a:avLst/>
          </a:prstGeom>
          <a:noFill/>
          <a:ln/>
        </p:spPr>
        <p:txBody>
          <a:bodyPr wrap="none" lIns="0" tIns="0" rIns="0" bIns="0" rtlCol="0" anchor="t"/>
          <a:lstStyle/>
          <a:p>
            <a:pPr marL="0" indent="0" algn="ctr">
              <a:lnSpc>
                <a:spcPts val="2900"/>
              </a:lnSpc>
              <a:buNone/>
            </a:pPr>
            <a:r>
              <a:rPr lang="en-US" sz="1800" b="1" dirty="0">
                <a:solidFill>
                  <a:srgbClr val="FFFFFF"/>
                </a:solidFill>
                <a:latin typeface="Syne Extra Bold" pitchFamily="34" charset="0"/>
                <a:ea typeface="Syne Extra Bold" pitchFamily="34" charset="-122"/>
                <a:cs typeface="Syne Extra Bold" pitchFamily="34" charset="-120"/>
              </a:rPr>
              <a:t>1</a:t>
            </a:r>
            <a:endParaRPr lang="en-US" sz="1800" dirty="0"/>
          </a:p>
        </p:txBody>
      </p:sp>
      <p:sp>
        <p:nvSpPr>
          <p:cNvPr id="5" name="Text 2"/>
          <p:cNvSpPr/>
          <p:nvPr/>
        </p:nvSpPr>
        <p:spPr>
          <a:xfrm>
            <a:off x="5269587" y="2075974"/>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Código 1</a:t>
            </a:r>
            <a:endParaRPr lang="en-US" sz="1800" dirty="0"/>
          </a:p>
        </p:txBody>
      </p:sp>
      <p:sp>
        <p:nvSpPr>
          <p:cNvPr id="6" name="Text 3"/>
          <p:cNvSpPr/>
          <p:nvPr/>
        </p:nvSpPr>
        <p:spPr>
          <a:xfrm>
            <a:off x="5269587" y="2479238"/>
            <a:ext cx="8521541" cy="596979"/>
          </a:xfrm>
          <a:prstGeom prst="rect">
            <a:avLst/>
          </a:prstGeom>
          <a:noFill/>
          <a:ln/>
        </p:spPr>
        <p:txBody>
          <a:bodyPr wrap="squar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Con un RMSE de 118.01, MAE de 25.55, y una validación cruzada con RMSE promedio de 114.60, destacó como el modelo más consistente y eficaz para el objetivo de predicción.</a:t>
            </a:r>
            <a:endParaRPr lang="en-US" sz="1450" dirty="0"/>
          </a:p>
        </p:txBody>
      </p:sp>
      <p:sp>
        <p:nvSpPr>
          <p:cNvPr id="7" name="Shape 4"/>
          <p:cNvSpPr/>
          <p:nvPr/>
        </p:nvSpPr>
        <p:spPr>
          <a:xfrm>
            <a:off x="5129689" y="3574852"/>
            <a:ext cx="8801338" cy="11430"/>
          </a:xfrm>
          <a:prstGeom prst="roundRect">
            <a:avLst>
              <a:gd name="adj" fmla="val 685470"/>
            </a:avLst>
          </a:prstGeom>
          <a:solidFill>
            <a:srgbClr val="6D9121"/>
          </a:solidFill>
          <a:ln/>
        </p:spPr>
        <p:txBody>
          <a:bodyPr/>
          <a:lstStyle/>
          <a:p>
            <a:endParaRPr lang="es-CO"/>
          </a:p>
        </p:txBody>
      </p:sp>
      <p:pic>
        <p:nvPicPr>
          <p:cNvPr id="8" name="Image 1" descr="preencoded.png"/>
          <p:cNvPicPr>
            <a:picLocks noChangeAspect="1"/>
          </p:cNvPicPr>
          <p:nvPr/>
        </p:nvPicPr>
        <p:blipFill>
          <a:blip r:embed="rId4"/>
          <a:stretch>
            <a:fillRect/>
          </a:stretch>
        </p:blipFill>
        <p:spPr>
          <a:xfrm>
            <a:off x="1785342" y="3607713"/>
            <a:ext cx="4397097" cy="1970127"/>
          </a:xfrm>
          <a:prstGeom prst="rect">
            <a:avLst/>
          </a:prstGeom>
        </p:spPr>
      </p:pic>
      <p:sp>
        <p:nvSpPr>
          <p:cNvPr id="9" name="Text 5"/>
          <p:cNvSpPr/>
          <p:nvPr/>
        </p:nvSpPr>
        <p:spPr>
          <a:xfrm>
            <a:off x="3866912" y="4406265"/>
            <a:ext cx="233839" cy="372904"/>
          </a:xfrm>
          <a:prstGeom prst="rect">
            <a:avLst/>
          </a:prstGeom>
          <a:noFill/>
          <a:ln/>
        </p:spPr>
        <p:txBody>
          <a:bodyPr wrap="none" lIns="0" tIns="0" rIns="0" bIns="0" rtlCol="0" anchor="t"/>
          <a:lstStyle/>
          <a:p>
            <a:pPr marL="0" indent="0" algn="ctr">
              <a:lnSpc>
                <a:spcPts val="2900"/>
              </a:lnSpc>
              <a:buNone/>
            </a:pPr>
            <a:r>
              <a:rPr lang="en-US" sz="1800" b="1" dirty="0">
                <a:solidFill>
                  <a:srgbClr val="FFFFFF"/>
                </a:solidFill>
                <a:latin typeface="Syne Extra Bold" pitchFamily="34" charset="0"/>
                <a:ea typeface="Syne Extra Bold" pitchFamily="34" charset="-122"/>
                <a:cs typeface="Syne Extra Bold" pitchFamily="34" charset="-120"/>
              </a:rPr>
              <a:t>2</a:t>
            </a:r>
            <a:endParaRPr lang="en-US" sz="1800" dirty="0"/>
          </a:p>
        </p:txBody>
      </p:sp>
      <p:sp>
        <p:nvSpPr>
          <p:cNvPr id="10" name="Text 6"/>
          <p:cNvSpPr/>
          <p:nvPr/>
        </p:nvSpPr>
        <p:spPr>
          <a:xfrm>
            <a:off x="6368891" y="4241840"/>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Código 2</a:t>
            </a:r>
            <a:endParaRPr lang="en-US" sz="1800" dirty="0"/>
          </a:p>
        </p:txBody>
      </p:sp>
      <p:sp>
        <p:nvSpPr>
          <p:cNvPr id="11" name="Text 7"/>
          <p:cNvSpPr/>
          <p:nvPr/>
        </p:nvSpPr>
        <p:spPr>
          <a:xfrm>
            <a:off x="6368891" y="4645104"/>
            <a:ext cx="6948726" cy="298490"/>
          </a:xfrm>
          <a:prstGeom prst="rect">
            <a:avLst/>
          </a:prstGeom>
          <a:noFill/>
          <a:ln/>
        </p:spPr>
        <p:txBody>
          <a:bodyPr wrap="non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No trajo una mejora significativa en los resultados comparada con la primera versión.</a:t>
            </a:r>
            <a:endParaRPr lang="en-US" sz="1450" dirty="0"/>
          </a:p>
        </p:txBody>
      </p:sp>
      <p:sp>
        <p:nvSpPr>
          <p:cNvPr id="12" name="Shape 8"/>
          <p:cNvSpPr/>
          <p:nvPr/>
        </p:nvSpPr>
        <p:spPr>
          <a:xfrm>
            <a:off x="6228993" y="5591532"/>
            <a:ext cx="7702034" cy="11430"/>
          </a:xfrm>
          <a:prstGeom prst="roundRect">
            <a:avLst>
              <a:gd name="adj" fmla="val 685470"/>
            </a:avLst>
          </a:prstGeom>
          <a:solidFill>
            <a:srgbClr val="6D9121"/>
          </a:solidFill>
          <a:ln/>
        </p:spPr>
        <p:txBody>
          <a:bodyPr/>
          <a:lstStyle/>
          <a:p>
            <a:endParaRPr lang="es-CO"/>
          </a:p>
        </p:txBody>
      </p:sp>
      <p:pic>
        <p:nvPicPr>
          <p:cNvPr id="13" name="Image 2" descr="preencoded.png"/>
          <p:cNvPicPr>
            <a:picLocks noChangeAspect="1"/>
          </p:cNvPicPr>
          <p:nvPr/>
        </p:nvPicPr>
        <p:blipFill>
          <a:blip r:embed="rId5"/>
          <a:stretch>
            <a:fillRect/>
          </a:stretch>
        </p:blipFill>
        <p:spPr>
          <a:xfrm>
            <a:off x="686038" y="5624393"/>
            <a:ext cx="6595705" cy="1970127"/>
          </a:xfrm>
          <a:prstGeom prst="rect">
            <a:avLst/>
          </a:prstGeom>
        </p:spPr>
      </p:pic>
      <p:sp>
        <p:nvSpPr>
          <p:cNvPr id="14" name="Text 9"/>
          <p:cNvSpPr/>
          <p:nvPr/>
        </p:nvSpPr>
        <p:spPr>
          <a:xfrm>
            <a:off x="3860840" y="6422946"/>
            <a:ext cx="245983" cy="372904"/>
          </a:xfrm>
          <a:prstGeom prst="rect">
            <a:avLst/>
          </a:prstGeom>
          <a:noFill/>
          <a:ln/>
        </p:spPr>
        <p:txBody>
          <a:bodyPr wrap="none" lIns="0" tIns="0" rIns="0" bIns="0" rtlCol="0" anchor="t"/>
          <a:lstStyle/>
          <a:p>
            <a:pPr marL="0" indent="0" algn="ctr">
              <a:lnSpc>
                <a:spcPts val="2900"/>
              </a:lnSpc>
              <a:buNone/>
            </a:pPr>
            <a:r>
              <a:rPr lang="en-US" sz="1800" b="1" dirty="0">
                <a:solidFill>
                  <a:srgbClr val="FFFFFF"/>
                </a:solidFill>
                <a:latin typeface="Syne Extra Bold" pitchFamily="34" charset="0"/>
                <a:ea typeface="Syne Extra Bold" pitchFamily="34" charset="-122"/>
                <a:cs typeface="Syne Extra Bold" pitchFamily="34" charset="-120"/>
              </a:rPr>
              <a:t>3</a:t>
            </a:r>
            <a:endParaRPr lang="en-US" sz="1800" dirty="0"/>
          </a:p>
        </p:txBody>
      </p:sp>
      <p:sp>
        <p:nvSpPr>
          <p:cNvPr id="15" name="Text 10"/>
          <p:cNvSpPr/>
          <p:nvPr/>
        </p:nvSpPr>
        <p:spPr>
          <a:xfrm>
            <a:off x="7468195" y="5810845"/>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Código 3</a:t>
            </a:r>
            <a:endParaRPr lang="en-US" sz="1800" dirty="0"/>
          </a:p>
        </p:txBody>
      </p:sp>
      <p:sp>
        <p:nvSpPr>
          <p:cNvPr id="16" name="Text 11"/>
          <p:cNvSpPr/>
          <p:nvPr/>
        </p:nvSpPr>
        <p:spPr>
          <a:xfrm>
            <a:off x="7468195" y="6214110"/>
            <a:ext cx="6322933" cy="1193959"/>
          </a:xfrm>
          <a:prstGeom prst="rect">
            <a:avLst/>
          </a:prstGeom>
          <a:noFill/>
          <a:ln/>
        </p:spPr>
        <p:txBody>
          <a:bodyPr wrap="squar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Los resultados de esta versión fueron similares a los de las versiones anteriores en términos de RMSE y R², pero la reducción de complejidad computacional la convierte en una opción interesante para aplicaciones que requieren un tiempo de procesamiento más rápido.</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Tablero Interactivo</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534340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1383268" y="648144"/>
            <a:ext cx="3402330" cy="425291"/>
          </a:xfrm>
          <a:prstGeom prst="rect">
            <a:avLst/>
          </a:prstGeom>
          <a:noFill/>
          <a:ln/>
        </p:spPr>
        <p:txBody>
          <a:bodyPr wrap="none" lIns="0" tIns="0" rIns="0" bIns="0" rtlCol="0" anchor="t"/>
          <a:lstStyle/>
          <a:p>
            <a:pPr marL="0" indent="0">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Página 1</a:t>
            </a:r>
            <a:endParaRPr lang="en-US" sz="2650" dirty="0"/>
          </a:p>
        </p:txBody>
      </p:sp>
      <p:sp>
        <p:nvSpPr>
          <p:cNvPr id="5" name="Text 2"/>
          <p:cNvSpPr/>
          <p:nvPr/>
        </p:nvSpPr>
        <p:spPr>
          <a:xfrm>
            <a:off x="9743493" y="1848445"/>
            <a:ext cx="4681911" cy="847254"/>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Esta página permite al usuario explorar datos de precios de venta y demanda de categorías de productos.</a:t>
            </a:r>
            <a:endParaRPr lang="en-US" sz="1750" dirty="0"/>
          </a:p>
        </p:txBody>
      </p:sp>
      <p:sp>
        <p:nvSpPr>
          <p:cNvPr id="6" name="Text 3"/>
          <p:cNvSpPr/>
          <p:nvPr/>
        </p:nvSpPr>
        <p:spPr>
          <a:xfrm>
            <a:off x="9702140" y="3212794"/>
            <a:ext cx="4746328" cy="968958"/>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Incluye selectores para elegir fecha, temporada (invierno, verano, otoño, primavera) y categoría de producto.</a:t>
            </a:r>
            <a:endParaRPr lang="en-US" sz="1750" dirty="0"/>
          </a:p>
        </p:txBody>
      </p:sp>
      <p:sp>
        <p:nvSpPr>
          <p:cNvPr id="7" name="Text 4"/>
          <p:cNvSpPr/>
          <p:nvPr/>
        </p:nvSpPr>
        <p:spPr>
          <a:xfrm>
            <a:off x="9743492" y="4490025"/>
            <a:ext cx="4681911" cy="1891130"/>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Muestra una tabla interactiva con la demanda por temporada para cada categoría, un top 10 de categorías más vendidas con precios estimados, un mapa con ubicación de clientes de mayor demanda, y un rango de precios históricos.</a:t>
            </a:r>
            <a:endParaRPr lang="en-US" sz="1750" dirty="0"/>
          </a:p>
        </p:txBody>
      </p:sp>
      <p:pic>
        <p:nvPicPr>
          <p:cNvPr id="8" name="Imagen 7">
            <a:extLst>
              <a:ext uri="{FF2B5EF4-FFF2-40B4-BE49-F238E27FC236}">
                <a16:creationId xmlns:a16="http://schemas.microsoft.com/office/drawing/2014/main" id="{3EEECE95-6714-1CD1-0AF7-D4663BA447C1}"/>
              </a:ext>
            </a:extLst>
          </p:cNvPr>
          <p:cNvPicPr>
            <a:picLocks noChangeAspect="1"/>
          </p:cNvPicPr>
          <p:nvPr/>
        </p:nvPicPr>
        <p:blipFill rotWithShape="1">
          <a:blip r:embed="rId3"/>
          <a:srcRect l="-463" t="5596" r="-1" b="5844"/>
          <a:stretch/>
        </p:blipFill>
        <p:spPr bwMode="auto">
          <a:xfrm>
            <a:off x="204996" y="1373356"/>
            <a:ext cx="9129305" cy="452657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Office 2013 - Tema de 2022">
  <a:themeElements>
    <a:clrScheme name="Office 2013 - Tema de 2022">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2013 - Tema de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TotalTime>
  <Words>725</Words>
  <Application>Microsoft Office PowerPoint</Application>
  <PresentationFormat>Personalizado</PresentationFormat>
  <Paragraphs>63</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Calibri Light</vt:lpstr>
      <vt:lpstr>Syne</vt:lpstr>
      <vt:lpstr>Syne Extra Bold</vt:lpstr>
      <vt:lpstr>Arial</vt:lpstr>
      <vt:lpstr>Calibri</vt:lpstr>
      <vt:lpstr>Office 2013 - Tema de 2022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yoselin nieto gil</cp:lastModifiedBy>
  <cp:revision>3</cp:revision>
  <dcterms:created xsi:type="dcterms:W3CDTF">2024-11-24T21:36:48Z</dcterms:created>
  <dcterms:modified xsi:type="dcterms:W3CDTF">2024-11-24T22:06:27Z</dcterms:modified>
</cp:coreProperties>
</file>